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4" r:id="rId3"/>
    <p:sldId id="261" r:id="rId4"/>
    <p:sldId id="259" r:id="rId5"/>
    <p:sldId id="262" r:id="rId6"/>
    <p:sldId id="260" r:id="rId7"/>
    <p:sldId id="265" r:id="rId8"/>
    <p:sldId id="257" r:id="rId9"/>
    <p:sldId id="263" r:id="rId10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4" y="-2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622503-7D52-409C-9644-66B750C164BE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17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89317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376D1-1A90-4E31-913B-1AD70B2E53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546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D1F6A-137E-4B90-8FED-D893A4597C57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448175"/>
            <a:ext cx="5661025" cy="4213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17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89317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635D7-3E0C-43B7-97CC-D505C6275A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414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635D7-3E0C-43B7-97CC-D505C6275A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727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635D7-3E0C-43B7-97CC-D505C6275AF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383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635D7-3E0C-43B7-97CC-D505C6275AF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6298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635D7-3E0C-43B7-97CC-D505C6275AF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445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635D7-3E0C-43B7-97CC-D505C6275AF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909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635D7-3E0C-43B7-97CC-D505C6275AF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244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635D7-3E0C-43B7-97CC-D505C6275AF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680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635D7-3E0C-43B7-97CC-D505C6275AF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703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635D7-3E0C-43B7-97CC-D505C6275AF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088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0E32-F22D-4B40-B264-8EDC6CE66F8D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24722FD-15EC-4973-B289-C29A4B2899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0E32-F22D-4B40-B264-8EDC6CE66F8D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22FD-15EC-4973-B289-C29A4B2899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0E32-F22D-4B40-B264-8EDC6CE66F8D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22FD-15EC-4973-B289-C29A4B2899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0E32-F22D-4B40-B264-8EDC6CE66F8D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24722FD-15EC-4973-B289-C29A4B2899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0E32-F22D-4B40-B264-8EDC6CE66F8D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22FD-15EC-4973-B289-C29A4B28994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0E32-F22D-4B40-B264-8EDC6CE66F8D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22FD-15EC-4973-B289-C29A4B2899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0E32-F22D-4B40-B264-8EDC6CE66F8D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24722FD-15EC-4973-B289-C29A4B28994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0E32-F22D-4B40-B264-8EDC6CE66F8D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22FD-15EC-4973-B289-C29A4B2899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0E32-F22D-4B40-B264-8EDC6CE66F8D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22FD-15EC-4973-B289-C29A4B2899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0E32-F22D-4B40-B264-8EDC6CE66F8D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22FD-15EC-4973-B289-C29A4B2899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0E32-F22D-4B40-B264-8EDC6CE66F8D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22FD-15EC-4973-B289-C29A4B28994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480E32-F22D-4B40-B264-8EDC6CE66F8D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4722FD-15EC-4973-B289-C29A4B28994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fl341methods.wikispaces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hyperlink" Target="mailto:melitta.wagnheaston@unco.edu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590801"/>
            <a:ext cx="7620000" cy="13715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b="1" dirty="0" smtClean="0">
                <a:effectLst/>
                <a:latin typeface="+mn-lt"/>
              </a:rPr>
              <a:t>Take your Pick!  </a:t>
            </a:r>
            <a:br>
              <a:rPr lang="en-US" sz="2700" b="1" dirty="0" smtClean="0">
                <a:effectLst/>
                <a:latin typeface="+mn-lt"/>
              </a:rPr>
            </a:br>
            <a:r>
              <a:rPr lang="en-US" sz="2200" b="1" dirty="0" smtClean="0">
                <a:effectLst/>
                <a:latin typeface="+mn-lt"/>
              </a:rPr>
              <a:t>Real</a:t>
            </a:r>
            <a:r>
              <a:rPr lang="en-US" sz="2200" b="1" dirty="0">
                <a:effectLst/>
                <a:latin typeface="+mn-lt"/>
              </a:rPr>
              <a:t>, Relevant &amp; </a:t>
            </a:r>
            <a:r>
              <a:rPr lang="en-US" sz="2200" b="1" dirty="0" smtClean="0">
                <a:effectLst/>
                <a:latin typeface="+mn-lt"/>
              </a:rPr>
              <a:t>Rich! </a:t>
            </a:r>
            <a:r>
              <a:rPr lang="en-US" sz="2200" b="1" i="1" dirty="0" smtClean="0">
                <a:effectLst/>
                <a:latin typeface="+mn-lt"/>
              </a:rPr>
              <a:t>Practical </a:t>
            </a:r>
            <a:r>
              <a:rPr lang="en-US" sz="2200" b="1" i="1" dirty="0">
                <a:effectLst/>
                <a:latin typeface="+mn-lt"/>
              </a:rPr>
              <a:t>Approaches to </a:t>
            </a:r>
            <a:r>
              <a:rPr lang="en-US" sz="2200" b="1" i="1" dirty="0" smtClean="0">
                <a:effectLst/>
                <a:latin typeface="+mn-lt"/>
              </a:rPr>
              <a:t/>
            </a:r>
            <a:br>
              <a:rPr lang="en-US" sz="2200" b="1" i="1" dirty="0" smtClean="0">
                <a:effectLst/>
                <a:latin typeface="+mn-lt"/>
              </a:rPr>
            </a:br>
            <a:r>
              <a:rPr lang="en-US" sz="2200" b="1" i="1" dirty="0" smtClean="0">
                <a:effectLst/>
                <a:latin typeface="+mn-lt"/>
              </a:rPr>
              <a:t>teaching </a:t>
            </a:r>
            <a:r>
              <a:rPr lang="en-US" sz="2200" i="1" dirty="0" smtClean="0">
                <a:effectLst/>
                <a:latin typeface="+mn-lt"/>
              </a:rPr>
              <a:t> </a:t>
            </a:r>
            <a:r>
              <a:rPr lang="en-US" sz="2200" b="1" i="1" dirty="0" smtClean="0">
                <a:effectLst/>
                <a:latin typeface="+mn-lt"/>
              </a:rPr>
              <a:t>World </a:t>
            </a:r>
            <a:r>
              <a:rPr lang="en-US" sz="2200" b="1" i="1" dirty="0">
                <a:effectLst/>
                <a:latin typeface="+mn-lt"/>
              </a:rPr>
              <a:t>Languages </a:t>
            </a:r>
            <a:r>
              <a:rPr lang="en-US" sz="2200" b="1" i="1" dirty="0" smtClean="0">
                <a:effectLst/>
                <a:latin typeface="+mn-lt"/>
              </a:rPr>
              <a:t>&amp; connecting </a:t>
            </a:r>
            <a:br>
              <a:rPr lang="en-US" sz="2200" b="1" i="1" dirty="0" smtClean="0">
                <a:effectLst/>
                <a:latin typeface="+mn-lt"/>
              </a:rPr>
            </a:br>
            <a:r>
              <a:rPr lang="en-US" sz="2200" b="1" i="1" dirty="0" smtClean="0">
                <a:effectLst/>
                <a:latin typeface="+mn-lt"/>
              </a:rPr>
              <a:t>language </a:t>
            </a:r>
            <a:r>
              <a:rPr lang="en-US" sz="2200" b="1" i="1" dirty="0">
                <a:effectLst/>
                <a:latin typeface="+mn-lt"/>
              </a:rPr>
              <a:t>learning to the real </a:t>
            </a:r>
            <a:r>
              <a:rPr lang="en-US" sz="2200" b="1" i="1" dirty="0" smtClean="0">
                <a:effectLst/>
                <a:latin typeface="+mn-lt"/>
              </a:rPr>
              <a:t>world</a:t>
            </a:r>
            <a:br>
              <a:rPr lang="en-US" sz="2200" b="1" i="1" dirty="0" smtClean="0">
                <a:effectLst/>
                <a:latin typeface="+mn-lt"/>
              </a:rPr>
            </a:br>
            <a:r>
              <a:rPr lang="en-US" sz="2200" b="1" i="1" dirty="0" smtClean="0">
                <a:effectLst/>
                <a:latin typeface="+mn-lt"/>
              </a:rPr>
              <a:t/>
            </a:r>
            <a:br>
              <a:rPr lang="en-US" sz="2200" b="1" i="1" dirty="0" smtClean="0">
                <a:effectLst/>
                <a:latin typeface="+mn-lt"/>
              </a:rPr>
            </a:br>
            <a:r>
              <a:rPr lang="en-US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Melitta</a:t>
            </a:r>
            <a:r>
              <a:rPr lang="en-US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Wagner-</a:t>
            </a:r>
            <a:r>
              <a:rPr lang="en-US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Heaston</a:t>
            </a:r>
            <a:r>
              <a:rPr lang="en-US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Northern Colorado</a:t>
            </a:r>
            <a:br>
              <a:rPr lang="en-US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Saturday, February 21, 2014 </a:t>
            </a:r>
            <a:br>
              <a:rPr lang="en-US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b="1" i="1" dirty="0">
                <a:effectLst/>
                <a:latin typeface="+mn-lt"/>
              </a:rPr>
              <a:t/>
            </a:r>
            <a:br>
              <a:rPr lang="en-US" sz="2200" b="1" i="1" dirty="0">
                <a:effectLst/>
                <a:latin typeface="+mn-lt"/>
              </a:rPr>
            </a:br>
            <a:r>
              <a:rPr lang="en-US" sz="2200" i="1" dirty="0">
                <a:effectLst/>
              </a:rPr>
              <a:t/>
            </a:r>
            <a:br>
              <a:rPr lang="en-US" sz="2200" i="1" dirty="0">
                <a:effectLst/>
              </a:rPr>
            </a:br>
            <a:r>
              <a:rPr lang="en-US" dirty="0">
                <a:effectLst/>
              </a:rPr>
              <a:t> 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506189">
            <a:off x="3395801" y="423513"/>
            <a:ext cx="5463484" cy="1894970"/>
          </a:xfrm>
        </p:spPr>
        <p:txBody>
          <a:bodyPr>
            <a:normAutofit/>
          </a:bodyPr>
          <a:lstStyle/>
          <a:p>
            <a:pPr algn="ctr"/>
            <a:r>
              <a:rPr lang="en-US" sz="1800" b="1" i="1" dirty="0"/>
              <a:t>52nd Annual CCFLT Spring Conference</a:t>
            </a:r>
            <a:endParaRPr lang="en-US" sz="1800" dirty="0"/>
          </a:p>
          <a:p>
            <a:pPr algn="ctr"/>
            <a:r>
              <a:rPr lang="en-US" sz="1800" b="1" i="1" dirty="0"/>
              <a:t>The Real World of World Languages: Language Use Beyond the Classroom</a:t>
            </a:r>
            <a:endParaRPr lang="en-US" sz="1800" dirty="0"/>
          </a:p>
          <a:p>
            <a:pPr algn="ctr"/>
            <a:r>
              <a:rPr lang="en-US" sz="1800" b="1" dirty="0"/>
              <a:t>February 20-22, 2014 </a:t>
            </a:r>
            <a:endParaRPr lang="en-US" sz="1800" b="1" dirty="0" smtClean="0"/>
          </a:p>
          <a:p>
            <a:pPr algn="ctr"/>
            <a:r>
              <a:rPr lang="en-US" sz="1800" b="1" dirty="0" smtClean="0"/>
              <a:t>Embassy </a:t>
            </a:r>
            <a:r>
              <a:rPr lang="en-US" sz="1800" b="1" dirty="0"/>
              <a:t>Suites, Loveland, CO </a:t>
            </a:r>
            <a:endParaRPr lang="en-US" sz="1800" dirty="0" smtClean="0"/>
          </a:p>
        </p:txBody>
      </p:sp>
      <p:pic>
        <p:nvPicPr>
          <p:cNvPr id="2051" name="Picture 3" descr="C:\Users\melitta.wagner\AppData\Local\Microsoft\Windows\Temporary Internet Files\Content.IE5\191IUDBN\MC9003633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3888">
            <a:off x="363591" y="5481439"/>
            <a:ext cx="3158963" cy="9133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UNC Documents\CCFLT Board\CCFLT SpringConf2014\CCFLT SessionPresentation\CCFLT 2014 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6783">
            <a:off x="1351058" y="496099"/>
            <a:ext cx="1421476" cy="15918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57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8847"/>
            <a:ext cx="792480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Take your Pick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!</a:t>
            </a:r>
          </a:p>
          <a:p>
            <a:endParaRPr lang="en-US" sz="2000" b="1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Do </a:t>
            </a:r>
            <a:r>
              <a:rPr lang="en-US" sz="2000" dirty="0"/>
              <a:t>our classroom activities get students’ attention?</a:t>
            </a:r>
          </a:p>
          <a:p>
            <a:r>
              <a:rPr lang="en-US" sz="2000" dirty="0"/>
              <a:t>Are they relevant to students’ needs and interests?</a:t>
            </a:r>
          </a:p>
          <a:p>
            <a:r>
              <a:rPr lang="en-US" sz="2000" dirty="0" smtClean="0"/>
              <a:t>Are they culturally rich &amp; authentic?</a:t>
            </a:r>
            <a:endParaRPr lang="en-US" sz="2000" dirty="0"/>
          </a:p>
          <a:p>
            <a:r>
              <a:rPr lang="en-US" sz="2000" dirty="0"/>
              <a:t>Well…… </a:t>
            </a:r>
          </a:p>
          <a:p>
            <a:endParaRPr lang="en-US" sz="2000" dirty="0" smtClean="0"/>
          </a:p>
          <a:p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Spark a passion for discovery &amp;</a:t>
            </a:r>
            <a:r>
              <a:rPr lang="en-US" sz="2000" dirty="0" smtClean="0"/>
              <a:t> </a:t>
            </a:r>
            <a:r>
              <a:rPr lang="en-US" sz="2000" dirty="0"/>
              <a:t>healthy engagement in your students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Use internet </a:t>
            </a:r>
            <a:r>
              <a:rPr lang="en-US" sz="2000" dirty="0" smtClean="0"/>
              <a:t>searching, game-based learning, conversation circles, Web-Quests, PACE modeling as </a:t>
            </a:r>
            <a:r>
              <a:rPr lang="en-US" sz="2000" dirty="0"/>
              <a:t>learning </a:t>
            </a:r>
            <a:r>
              <a:rPr lang="en-US" sz="2000" dirty="0" smtClean="0"/>
              <a:t>tools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G</a:t>
            </a:r>
            <a:r>
              <a:rPr lang="en-US" sz="2000" dirty="0" smtClean="0"/>
              <a:t>ive </a:t>
            </a:r>
            <a:r>
              <a:rPr lang="en-US" sz="2000" dirty="0"/>
              <a:t>students ownership of what they learn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Promote active &amp; creative learning through </a:t>
            </a:r>
            <a:r>
              <a:rPr lang="en-US" sz="2000" dirty="0" smtClean="0"/>
              <a:t>interaction &amp; collaboration</a:t>
            </a: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Create culturally rich &amp; </a:t>
            </a:r>
            <a:r>
              <a:rPr lang="en-US" sz="2000" dirty="0" smtClean="0"/>
              <a:t>real </a:t>
            </a:r>
            <a:r>
              <a:rPr lang="en-US" sz="2000" dirty="0"/>
              <a:t>learning </a:t>
            </a:r>
            <a:r>
              <a:rPr lang="en-US" sz="2000" dirty="0" smtClean="0"/>
              <a:t>activities</a:t>
            </a: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Engage students in exploration &amp;</a:t>
            </a:r>
            <a:r>
              <a:rPr lang="en-US" sz="2000" dirty="0" smtClean="0"/>
              <a:t> </a:t>
            </a:r>
            <a:r>
              <a:rPr lang="en-US" sz="2000" dirty="0"/>
              <a:t>problem solving – </a:t>
            </a:r>
            <a:r>
              <a:rPr lang="en-US" sz="2000" dirty="0" smtClean="0"/>
              <a:t>While you address </a:t>
            </a:r>
            <a:r>
              <a:rPr lang="en-US" sz="2000" dirty="0"/>
              <a:t>standards </a:t>
            </a:r>
            <a:r>
              <a:rPr lang="en-US" sz="2000" dirty="0" smtClean="0"/>
              <a:t>&amp; </a:t>
            </a:r>
            <a:r>
              <a:rPr lang="en-US" sz="2000" dirty="0"/>
              <a:t>enhance your ‘teaching tool kit’ </a:t>
            </a:r>
          </a:p>
        </p:txBody>
      </p:sp>
      <p:pic>
        <p:nvPicPr>
          <p:cNvPr id="3" name="Picture 2" descr="C:\Users\melitta.wagner\AppData\Local\Microsoft\Windows\Temporary Internet Files\Content.IE5\191IUDBN\MC90044190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5966">
            <a:off x="7392987" y="1858654"/>
            <a:ext cx="1520825" cy="17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loud Callout 3"/>
          <p:cNvSpPr/>
          <p:nvPr/>
        </p:nvSpPr>
        <p:spPr>
          <a:xfrm rot="19164496">
            <a:off x="6378021" y="-33586"/>
            <a:ext cx="2036725" cy="184198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/>
                </a:solidFill>
                <a:cs typeface="Arial" panose="020B0604020202020204" pitchFamily="34" charset="0"/>
              </a:rPr>
              <a:t>Which activity should </a:t>
            </a:r>
            <a:r>
              <a:rPr lang="en-US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I</a:t>
            </a:r>
          </a:p>
          <a:p>
            <a:r>
              <a:rPr lang="en-US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present </a:t>
            </a:r>
            <a:r>
              <a:rPr lang="en-US" sz="1400" b="1" dirty="0">
                <a:solidFill>
                  <a:schemeClr val="tx1"/>
                </a:solidFill>
                <a:cs typeface="Arial" panose="020B0604020202020204" pitchFamily="34" charset="0"/>
              </a:rPr>
              <a:t>my students with tomorrow? </a:t>
            </a:r>
          </a:p>
        </p:txBody>
      </p:sp>
    </p:spTree>
    <p:extLst>
      <p:ext uri="{BB962C8B-B14F-4D97-AF65-F5344CB8AC3E}">
        <p14:creationId xmlns:p14="http://schemas.microsoft.com/office/powerpoint/2010/main" val="206233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elitta.wagner\Desktop\Engagement Word Clou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90600"/>
            <a:ext cx="7924800" cy="490695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67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that engage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447800"/>
            <a:ext cx="815340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u="sng" dirty="0" smtClean="0">
                <a:solidFill>
                  <a:prstClr val="black"/>
                </a:solidFill>
              </a:rPr>
              <a:t>Create Activities that :</a:t>
            </a:r>
          </a:p>
          <a:p>
            <a:pPr lvl="0" algn="ctr"/>
            <a:endParaRPr lang="en-US" sz="2000" b="1" u="sng" dirty="0" smtClean="0">
              <a:solidFill>
                <a:prstClr val="black"/>
              </a:solidFill>
            </a:endParaRPr>
          </a:p>
          <a:p>
            <a:r>
              <a:rPr lang="en-US" sz="2000" b="1" dirty="0" smtClean="0">
                <a:solidFill>
                  <a:prstClr val="black"/>
                </a:solidFill>
              </a:rPr>
              <a:t>Real</a:t>
            </a:r>
            <a:r>
              <a:rPr lang="en-US" b="1" dirty="0" smtClean="0">
                <a:solidFill>
                  <a:prstClr val="black"/>
                </a:solidFill>
              </a:rPr>
              <a:t>– engage students to look at and reflect on topics that concern people in the real world</a:t>
            </a:r>
            <a:r>
              <a:rPr lang="en-US" dirty="0"/>
              <a:t> </a:t>
            </a:r>
            <a:r>
              <a:rPr lang="en-US" b="1" dirty="0" smtClean="0"/>
              <a:t>and involve </a:t>
            </a:r>
            <a:r>
              <a:rPr lang="en-US" b="1" dirty="0"/>
              <a:t>students in a constructive process that is student-driven to some significant degree, not teacher-led, scripted, or packaged</a:t>
            </a: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r>
              <a:rPr lang="en-US" sz="2000" b="1" dirty="0" smtClean="0">
                <a:solidFill>
                  <a:prstClr val="black"/>
                </a:solidFill>
              </a:rPr>
              <a:t>Rich</a:t>
            </a:r>
            <a:r>
              <a:rPr lang="en-US" b="1" dirty="0" smtClean="0">
                <a:solidFill>
                  <a:prstClr val="black"/>
                </a:solidFill>
              </a:rPr>
              <a:t>– link student learning to the world around us and introduce culturally rich  practices, perspectives and products that foster cultural awareness</a:t>
            </a: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r>
              <a:rPr lang="en-US" sz="2000" b="1" dirty="0" smtClean="0">
                <a:solidFill>
                  <a:prstClr val="black"/>
                </a:solidFill>
              </a:rPr>
              <a:t>Relevant </a:t>
            </a:r>
            <a:r>
              <a:rPr lang="en-US" b="1" dirty="0" smtClean="0">
                <a:solidFill>
                  <a:prstClr val="black"/>
                </a:solidFill>
              </a:rPr>
              <a:t>– connect to their ‘world’; is of interest to them, reflect their concerns -- </a:t>
            </a:r>
            <a:r>
              <a:rPr lang="en-US" b="1" dirty="0" smtClean="0"/>
              <a:t>incorporate </a:t>
            </a:r>
            <a:r>
              <a:rPr lang="en-US" b="1" dirty="0"/>
              <a:t>real-life challenges </a:t>
            </a:r>
            <a:r>
              <a:rPr lang="en-US" b="1" dirty="0" smtClean="0"/>
              <a:t>with a focus </a:t>
            </a:r>
            <a:r>
              <a:rPr lang="en-US" b="1" dirty="0"/>
              <a:t>on authentic (not simulated) problems or questions </a:t>
            </a:r>
            <a:endParaRPr lang="en-US" b="1" dirty="0" smtClean="0"/>
          </a:p>
        </p:txBody>
      </p:sp>
      <p:pic>
        <p:nvPicPr>
          <p:cNvPr id="6" name="Picture 2" descr="E:\UNC Documents\CCFLT Board\CCFLT SpringConf2014\CCFLT SessionPresentation\CCFLT 2014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1857">
            <a:off x="7050776" y="152708"/>
            <a:ext cx="1421476" cy="1591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62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elitta.wagner\Desktop\releva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4863">
            <a:off x="5052668" y="3625919"/>
            <a:ext cx="3857734" cy="2935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melitta.wagner\Desktop\ninja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72157">
            <a:off x="360133" y="364371"/>
            <a:ext cx="2724425" cy="2926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melitta.wagner\Desktop\Real life learnin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7277">
            <a:off x="4829048" y="333871"/>
            <a:ext cx="3711149" cy="25106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melitta.wagner\Desktop\multicultura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0250">
            <a:off x="436235" y="3865886"/>
            <a:ext cx="3327019" cy="24554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E:\UNC Documents\CCFLT Board\CCFLT SpringConf2014\CCFLT SessionPresentation\languages around the worl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514600"/>
            <a:ext cx="2286000" cy="228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67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Overview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443841"/>
            <a:ext cx="7620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tudent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teachers from the University of Northern Colorado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will: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resent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Practical Approaches to creating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engaging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language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Focus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 the Colorado Content Standards for World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Languages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Session participants will have access to all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activities via a Wiki link created by the presenters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materials may be copied and shared as needed with other foreign language teachers.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 descr="C:\Users\melitta.wagner\AppData\Local\Microsoft\Windows\Temporary Internet Files\Content.IE5\NXZ3SR3T\MP90040223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22496">
            <a:off x="571935" y="4768115"/>
            <a:ext cx="2786478" cy="16502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melitta.wagner\Desktop\wik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148">
            <a:off x="5324469" y="4919153"/>
            <a:ext cx="2961833" cy="162418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01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Standards Based Activities created by</a:t>
            </a:r>
            <a:br>
              <a:rPr lang="en-US" dirty="0" smtClean="0"/>
            </a:br>
            <a:r>
              <a:rPr lang="en-US" dirty="0" smtClean="0"/>
              <a:t>University of Northern Colorado </a:t>
            </a:r>
            <a:br>
              <a:rPr lang="en-US" dirty="0" smtClean="0"/>
            </a:br>
            <a:r>
              <a:rPr lang="en-US" dirty="0" smtClean="0"/>
              <a:t>Teacher candidates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0" y="282883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/>
              <a:t>Rachel Johnson (Spanish)</a:t>
            </a:r>
          </a:p>
          <a:p>
            <a:pPr algn="ctr">
              <a:buNone/>
            </a:pPr>
            <a:r>
              <a:rPr lang="en-US" sz="2400" b="1" dirty="0" smtClean="0"/>
              <a:t>Elise Harvey (German)</a:t>
            </a:r>
            <a:endParaRPr lang="en-US" sz="2400" b="1" dirty="0"/>
          </a:p>
          <a:p>
            <a:pPr algn="ctr">
              <a:buNone/>
            </a:pPr>
            <a:r>
              <a:rPr lang="en-US" sz="2400" b="1" dirty="0" smtClean="0"/>
              <a:t>Tori Hepburn (Spanish)</a:t>
            </a:r>
          </a:p>
          <a:p>
            <a:pPr algn="ctr"/>
            <a:r>
              <a:rPr lang="en-US" sz="2400" b="1" dirty="0"/>
              <a:t>Claire Magee (French)</a:t>
            </a:r>
          </a:p>
          <a:p>
            <a:pPr algn="ctr">
              <a:buNone/>
            </a:pPr>
            <a:r>
              <a:rPr lang="en-US" sz="2400" b="1" dirty="0" smtClean="0"/>
              <a:t>Faith Jessup (Spanish)</a:t>
            </a:r>
          </a:p>
          <a:p>
            <a:pPr algn="ctr">
              <a:buNone/>
            </a:pPr>
            <a:r>
              <a:rPr lang="en-US" sz="2400" b="1" dirty="0" smtClean="0"/>
              <a:t>Will Adams (Chinese) </a:t>
            </a:r>
            <a:endParaRPr lang="en-US" sz="2400" b="1" dirty="0"/>
          </a:p>
        </p:txBody>
      </p:sp>
      <p:pic>
        <p:nvPicPr>
          <p:cNvPr id="4" name="Picture 2" descr="C:\Program Files (x86)\Microsoft Office\MEDIA\CAGCAT10\j0297749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7448">
            <a:off x="6743137" y="4696662"/>
            <a:ext cx="2015286" cy="1762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UNC Documents\CCFLT Board\CCFLT SpringConf2014\CCFLT SessionPresentation\CCFLT 2014 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53257">
            <a:off x="730838" y="4667178"/>
            <a:ext cx="1445577" cy="16755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09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274838"/>
            <a:ext cx="7162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Documents from today’s presentations may be viewed on the </a:t>
            </a:r>
            <a:endParaRPr lang="en-US" sz="2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FL 341 Methods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WikiSpace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portal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 fontAlgn="base"/>
            <a:endParaRPr lang="en-US" sz="2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http://fl341methods.wikispaces.com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/>
            <a:endParaRPr lang="en-US" sz="2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Contact information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 fontAlgn="base"/>
            <a:endParaRPr lang="en-US" sz="2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Dr.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Melitta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Wagner-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Heaston</a:t>
            </a:r>
            <a:endParaRPr lang="en-US" sz="2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University of Northern Colorado </a:t>
            </a:r>
            <a:endParaRPr lang="en-US" sz="2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melitta.wagnheaston@unco.edu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/>
            <a:endParaRPr lang="en-US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Downloadable Materials </a:t>
            </a:r>
            <a:endParaRPr lang="en-US" dirty="0"/>
          </a:p>
        </p:txBody>
      </p:sp>
      <p:pic>
        <p:nvPicPr>
          <p:cNvPr id="3074" name="Picture 2" descr="E:\UNC Documents\CCFLT Board\CCFLT SpringConf2014\CCFLT SessionPresentation\CCFLT 2014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9782">
            <a:off x="467967" y="4575806"/>
            <a:ext cx="1421476" cy="15918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99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UNC Documents\CCFLT Board\CCFLT SpringConf2014\CCFLT SessionPresentation\thank_u_langu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873">
            <a:off x="1596226" y="951019"/>
            <a:ext cx="5743652" cy="4876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E:\UNC Documents\CCFLT Board\CCFLT SpringConf2014\CCFLT SessionPresentation\Cultural-Diversit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249880"/>
            <a:ext cx="3886200" cy="255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50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452</TotalTime>
  <Words>387</Words>
  <Application>Microsoft Office PowerPoint</Application>
  <PresentationFormat>On-screen Show (4:3)</PresentationFormat>
  <Paragraphs>71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Take your Pick!   Real, Relevant &amp; Rich! Practical Approaches to  teaching  World Languages &amp; connecting  language learning to the real world  Dr. Melitta Wagner-Heaston University of Northern Colorado  Saturday, February 21, 2014      </vt:lpstr>
      <vt:lpstr>PowerPoint Presentation</vt:lpstr>
      <vt:lpstr>PowerPoint Presentation</vt:lpstr>
      <vt:lpstr>Activities that engage</vt:lpstr>
      <vt:lpstr>PowerPoint Presentation</vt:lpstr>
      <vt:lpstr>Session Overview</vt:lpstr>
      <vt:lpstr>Standards Based Activities created by University of Northern Colorado  Teacher candidates</vt:lpstr>
      <vt:lpstr>Downloadable Materials </vt:lpstr>
      <vt:lpstr>PowerPoint Presentation</vt:lpstr>
    </vt:vector>
  </TitlesOfParts>
  <Company>University of Northern Colorado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melitta.wagner-heaston</dc:creator>
  <cp:lastModifiedBy>melitta.wagner-heaston</cp:lastModifiedBy>
  <cp:revision>30</cp:revision>
  <cp:lastPrinted>2014-02-20T01:00:47Z</cp:lastPrinted>
  <dcterms:created xsi:type="dcterms:W3CDTF">2014-02-17T17:18:37Z</dcterms:created>
  <dcterms:modified xsi:type="dcterms:W3CDTF">2014-02-20T01:00:56Z</dcterms:modified>
</cp:coreProperties>
</file>